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75" r:id="rId2"/>
    <p:sldId id="269" r:id="rId3"/>
    <p:sldId id="257" r:id="rId4"/>
    <p:sldId id="274" r:id="rId5"/>
    <p:sldId id="263" r:id="rId6"/>
    <p:sldId id="258" r:id="rId7"/>
    <p:sldId id="259" r:id="rId8"/>
    <p:sldId id="262" r:id="rId9"/>
    <p:sldId id="271" r:id="rId10"/>
    <p:sldId id="272" r:id="rId11"/>
    <p:sldId id="273" r:id="rId12"/>
    <p:sldId id="264" r:id="rId13"/>
    <p:sldId id="260" r:id="rId14"/>
    <p:sldId id="261" r:id="rId15"/>
    <p:sldId id="266" r:id="rId16"/>
    <p:sldId id="268" r:id="rId17"/>
    <p:sldId id="267" r:id="rId18"/>
    <p:sldId id="270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FBA36-AA9B-4D44-84B0-F129BB32743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211F1-D458-4133-B27A-E9C36954D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51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57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48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23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2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60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45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04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97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26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40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85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91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211F1-D458-4133-B27A-E9C36954DCB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9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3D72C76-ADFA-462C-A7B3-9B7051B2F225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17FDD26-0146-4525-946D-278B921C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1" y="444644"/>
            <a:ext cx="3495675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1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Paradise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3152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Fundamental story within Western culture</a:t>
            </a:r>
          </a:p>
          <a:p>
            <a:pPr indent="0">
              <a:buNone/>
            </a:pPr>
            <a:endParaRPr lang="en-US" sz="2400" dirty="0" smtClean="0"/>
          </a:p>
          <a:p>
            <a:r>
              <a:rPr lang="en-US" sz="2400" dirty="0" smtClean="0"/>
              <a:t>Proud and inquisitive creature being cast out</a:t>
            </a:r>
          </a:p>
          <a:p>
            <a:pPr indent="0">
              <a:buNone/>
            </a:pPr>
            <a:endParaRPr lang="en-US" sz="2400" dirty="0" smtClean="0"/>
          </a:p>
          <a:p>
            <a:r>
              <a:rPr lang="en-US" sz="2400" dirty="0" smtClean="0"/>
              <a:t>Being ostracized as a horrible thing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46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153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The modern Prometheus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8229600" cy="444038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The Greek god who was in charge of giving out gifts to the various creatures on Earth.</a:t>
            </a:r>
          </a:p>
          <a:p>
            <a:pPr indent="0">
              <a:lnSpc>
                <a:spcPct val="100000"/>
              </a:lnSpc>
              <a:buNone/>
            </a:pP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000" dirty="0" smtClean="0"/>
              <a:t>By the time he got to mankind, he was out of gifts.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He decided to go against his orders and gave man fire (symbolic of knowledge).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The other gods were angered by his disobedience (partly because now man was too godlike).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Prometheus’s punishment, chained to rock to have his liver devoured for eternity.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2903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066800"/>
            <a:ext cx="6400800" cy="6858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Tabula rasa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038600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en-US" sz="2400" dirty="0" smtClean="0"/>
              <a:t>Latin for Clean Slate</a:t>
            </a:r>
          </a:p>
          <a:p>
            <a:r>
              <a:rPr lang="en-US" sz="2400" dirty="0" smtClean="0"/>
              <a:t>The monster is initially a Tabula Rasa</a:t>
            </a:r>
          </a:p>
          <a:p>
            <a:r>
              <a:rPr lang="en-US" sz="2400" dirty="0" smtClean="0"/>
              <a:t>No history, no family, nothing to help determine who he would become.</a:t>
            </a:r>
          </a:p>
          <a:p>
            <a:r>
              <a:rPr lang="en-US" sz="2400" dirty="0" smtClean="0"/>
              <a:t>Parent figure, observations of others and books shape his personality—for good or for bad.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UNIVERSAL Theme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8534400" cy="4572000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en-US" sz="2400" b="1" dirty="0" smtClean="0"/>
              <a:t>Knowledge is dangerous</a:t>
            </a:r>
          </a:p>
          <a:p>
            <a:r>
              <a:rPr lang="en-US" sz="2400" dirty="0" smtClean="0"/>
              <a:t>Theme similar to story of…</a:t>
            </a:r>
          </a:p>
          <a:p>
            <a:pPr lvl="2"/>
            <a:r>
              <a:rPr lang="en-US" sz="2400" dirty="0" smtClean="0"/>
              <a:t>Pandora’s Box</a:t>
            </a:r>
          </a:p>
          <a:p>
            <a:pPr lvl="2"/>
            <a:r>
              <a:rPr lang="en-US" sz="2400" dirty="0" smtClean="0"/>
              <a:t>Adam and Eve and the serpent</a:t>
            </a:r>
          </a:p>
          <a:p>
            <a:pPr marL="914400" lvl="2" indent="0">
              <a:buNone/>
            </a:pPr>
            <a:endParaRPr lang="en-US" sz="2400" dirty="0" smtClean="0"/>
          </a:p>
          <a:p>
            <a:pPr lvl="2"/>
            <a:r>
              <a:rPr lang="en-US" sz="2400" dirty="0" smtClean="0"/>
              <a:t>Modern science: development of Atomic bomb </a:t>
            </a:r>
          </a:p>
          <a:p>
            <a:pPr marL="914400" lvl="2" indent="0">
              <a:buNone/>
            </a:pPr>
            <a:r>
              <a:rPr lang="en-US" sz="2400" dirty="0" smtClean="0"/>
              <a:t>and cloning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Gothic/Romantic style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315200" cy="3581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Romantic style was a reaction against the Enlightenment and the Industrial Revolution</a:t>
            </a:r>
          </a:p>
          <a:p>
            <a:pPr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dirty="0" smtClean="0"/>
              <a:t>Enlightenment</a:t>
            </a:r>
          </a:p>
          <a:p>
            <a:pPr lvl="1"/>
            <a:r>
              <a:rPr lang="en-US" sz="2000" dirty="0" smtClean="0"/>
              <a:t>Reliance on reason/science</a:t>
            </a:r>
          </a:p>
          <a:p>
            <a:pPr lvl="1"/>
            <a:r>
              <a:rPr lang="en-US" sz="2000" dirty="0" smtClean="0"/>
              <a:t>Knowledge is good</a:t>
            </a:r>
          </a:p>
          <a:p>
            <a:pPr lvl="1"/>
            <a:r>
              <a:rPr lang="en-US" sz="2000" dirty="0" smtClean="0"/>
              <a:t>Counter to supernatural</a:t>
            </a:r>
          </a:p>
          <a:p>
            <a:pPr lvl="1"/>
            <a:r>
              <a:rPr lang="en-US" sz="2000" dirty="0" smtClean="0"/>
              <a:t>Ignorance of nature/emotion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Romantic Literary Style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391400" cy="35814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</a:pPr>
            <a:r>
              <a:rPr lang="en-US" sz="2000" dirty="0"/>
              <a:t>Industrial Revolution did not honor virtues of </a:t>
            </a:r>
            <a:r>
              <a:rPr lang="en-US" sz="2000" dirty="0" smtClean="0"/>
              <a:t>nature--</a:t>
            </a:r>
          </a:p>
          <a:p>
            <a:pPr indent="0">
              <a:lnSpc>
                <a:spcPct val="100000"/>
              </a:lnSpc>
              <a:buNone/>
            </a:pPr>
            <a:r>
              <a:rPr lang="en-US" sz="2000" dirty="0" smtClean="0"/>
              <a:t>The “Romantics” believed the Industrial Revolution relied too much on machinery…and not enough on humanity, emotion, and instinct.</a:t>
            </a:r>
          </a:p>
          <a:p>
            <a:pPr indent="0">
              <a:lnSpc>
                <a:spcPct val="100000"/>
              </a:lnSpc>
              <a:buNone/>
            </a:pP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000" dirty="0" smtClean="0"/>
              <a:t>Romantics sought </a:t>
            </a:r>
            <a:r>
              <a:rPr lang="en-US" sz="2000" smtClean="0"/>
              <a:t>solace in </a:t>
            </a:r>
            <a:r>
              <a:rPr lang="en-US" sz="2000" dirty="0" smtClean="0"/>
              <a:t>nature</a:t>
            </a:r>
          </a:p>
          <a:p>
            <a:pPr lvl="2"/>
            <a:r>
              <a:rPr lang="en-US" sz="2000" dirty="0" smtClean="0"/>
              <a:t>Nature was soothing; therapeutic</a:t>
            </a:r>
          </a:p>
          <a:p>
            <a:pPr lvl="2"/>
            <a:r>
              <a:rPr lang="en-US" sz="2000" dirty="0" smtClean="0"/>
              <a:t>When faced with problems, go to the mountains or some place “exotic”.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8580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Romantic Literary Style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543800" cy="3657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Other characteristics:</a:t>
            </a:r>
          </a:p>
          <a:p>
            <a:pPr lvl="1"/>
            <a:r>
              <a:rPr lang="en-US" sz="2400" dirty="0" smtClean="0"/>
              <a:t>Love of the common man</a:t>
            </a:r>
          </a:p>
          <a:p>
            <a:pPr lvl="1"/>
            <a:r>
              <a:rPr lang="en-US" sz="2400" dirty="0" smtClean="0"/>
              <a:t>Settings in exotic places </a:t>
            </a:r>
          </a:p>
          <a:p>
            <a:pPr lvl="1"/>
            <a:r>
              <a:rPr lang="en-US" sz="2400" dirty="0" smtClean="0"/>
              <a:t>The supernatural</a:t>
            </a:r>
          </a:p>
          <a:p>
            <a:pPr lvl="1"/>
            <a:r>
              <a:rPr lang="en-US" sz="2400" dirty="0" smtClean="0"/>
              <a:t>Nationalism—because nationalism was a popular movement at that time (first half of 1800’s) in places like Italy and Greece</a:t>
            </a:r>
          </a:p>
          <a:p>
            <a:pPr lvl="1"/>
            <a:r>
              <a:rPr lang="en-US" sz="2400" dirty="0" smtClean="0"/>
              <a:t>The classic artistic ideals of Rome and Greece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Gothic style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391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Closely related in time and style to Romantic style</a:t>
            </a:r>
          </a:p>
          <a:p>
            <a:pPr indent="0">
              <a:buNone/>
            </a:pPr>
            <a:endParaRPr lang="en-US" sz="2400" dirty="0" smtClean="0"/>
          </a:p>
          <a:p>
            <a:r>
              <a:rPr lang="en-US" sz="2400" dirty="0" smtClean="0"/>
              <a:t>Major Characteristic: characters experience </a:t>
            </a:r>
            <a:r>
              <a:rPr lang="en-US" sz="2400" u="sng" dirty="0" smtClean="0"/>
              <a:t>a pleasing sense of terror</a:t>
            </a:r>
          </a:p>
          <a:p>
            <a:pPr lvl="1"/>
            <a:r>
              <a:rPr lang="en-US" sz="2400" dirty="0" smtClean="0"/>
              <a:t>Characters enjoy extreme emotion—overly dramatic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itchFamily="82" charset="0"/>
              </a:rPr>
              <a:t>Gothic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6858000" cy="342900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Typical trademarks of Gothic literature</a:t>
            </a:r>
          </a:p>
          <a:p>
            <a:pPr lvl="1"/>
            <a:r>
              <a:rPr lang="en-US" sz="2000" dirty="0"/>
              <a:t>Settings take place in Castles</a:t>
            </a:r>
          </a:p>
          <a:p>
            <a:pPr lvl="1"/>
            <a:r>
              <a:rPr lang="en-US" sz="2000" dirty="0"/>
              <a:t>Rain/Storms are usually present</a:t>
            </a:r>
          </a:p>
          <a:p>
            <a:pPr lvl="1"/>
            <a:r>
              <a:rPr lang="en-US" sz="2000" dirty="0"/>
              <a:t>Scenes take place at night</a:t>
            </a:r>
          </a:p>
          <a:p>
            <a:pPr lvl="1"/>
            <a:r>
              <a:rPr lang="en-US" sz="2000" dirty="0"/>
              <a:t>Supernatural events (i.e. ghosts)</a:t>
            </a:r>
          </a:p>
          <a:p>
            <a:pPr lvl="1"/>
            <a:r>
              <a:rPr lang="en-US" sz="2000" dirty="0"/>
              <a:t>Vampires/Werewolves</a:t>
            </a:r>
          </a:p>
          <a:p>
            <a:pPr lvl="1"/>
            <a:r>
              <a:rPr lang="en-US" sz="2000" dirty="0"/>
              <a:t>Decay and Death</a:t>
            </a:r>
          </a:p>
          <a:p>
            <a:pPr lvl="1"/>
            <a:r>
              <a:rPr lang="en-US" sz="2000" dirty="0"/>
              <a:t>Brooding characters </a:t>
            </a:r>
          </a:p>
          <a:p>
            <a:pPr lvl="1"/>
            <a:r>
              <a:rPr lang="en-US" sz="2000" dirty="0"/>
              <a:t>Madness/Mystery/Secrets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69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Plot events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467600" cy="4114800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en-US" sz="2400" dirty="0" smtClean="0"/>
              <a:t>Something to think about when reading…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What events occur to the monster that make him turn against humans?   </a:t>
            </a:r>
          </a:p>
          <a:p>
            <a:pPr indent="0">
              <a:lnSpc>
                <a:spcPct val="100000"/>
              </a:lnSpc>
              <a:buNone/>
            </a:pPr>
            <a:endParaRPr lang="en-US" sz="2400" dirty="0" smtClean="0"/>
          </a:p>
          <a:p>
            <a:pPr>
              <a:lnSpc>
                <a:spcPct val="100000"/>
              </a:lnSpc>
            </a:pPr>
            <a:r>
              <a:rPr lang="en-US" sz="2400" dirty="0" smtClean="0"/>
              <a:t>How does this text reflect it’s time period?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 smtClean="0"/>
              <a:t>How does Shelley use literary allusions and motifs to further her messages?</a:t>
            </a:r>
          </a:p>
          <a:p>
            <a:pPr>
              <a:lnSpc>
                <a:spcPct val="100000"/>
              </a:lnSpc>
            </a:pPr>
            <a:endParaRPr lang="en-US" sz="2400" dirty="0" smtClean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3914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 major characters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467600" cy="4114800"/>
          </a:xfrm>
        </p:spPr>
        <p:txBody>
          <a:bodyPr>
            <a:noAutofit/>
          </a:bodyPr>
          <a:lstStyle/>
          <a:p>
            <a:pPr marL="342900" indent="-342900"/>
            <a:r>
              <a:rPr lang="en-US" sz="2200" dirty="0" smtClean="0"/>
              <a:t>Victor Frankenstein</a:t>
            </a:r>
          </a:p>
          <a:p>
            <a:pPr indent="0">
              <a:buNone/>
            </a:pPr>
            <a:endParaRPr lang="en-US" sz="2200" dirty="0" smtClean="0"/>
          </a:p>
          <a:p>
            <a:pPr>
              <a:lnSpc>
                <a:spcPct val="100000"/>
              </a:lnSpc>
            </a:pPr>
            <a:r>
              <a:rPr lang="en-US" sz="2200" dirty="0" smtClean="0"/>
              <a:t>The Monster—also referred to as the Daemon (pronounced as demon) or the Creature…</a:t>
            </a:r>
            <a:r>
              <a:rPr lang="en-US" sz="2200" u="sng" dirty="0" smtClean="0"/>
              <a:t>not</a:t>
            </a:r>
            <a:r>
              <a:rPr lang="en-US" sz="2200" dirty="0" smtClean="0"/>
              <a:t> Frankenstein</a:t>
            </a:r>
          </a:p>
          <a:p>
            <a:pPr indent="0">
              <a:lnSpc>
                <a:spcPct val="100000"/>
              </a:lnSpc>
              <a:buNone/>
            </a:pPr>
            <a:endParaRPr lang="en-US" sz="2200" dirty="0" smtClean="0"/>
          </a:p>
          <a:p>
            <a:r>
              <a:rPr lang="en-US" sz="2200" dirty="0" smtClean="0"/>
              <a:t>Captain Walton—narrates the outer frame of this frame story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1900" dirty="0" smtClean="0"/>
              <a:t>Fire and </a:t>
            </a:r>
            <a:r>
              <a:rPr lang="en-US" sz="1900" dirty="0"/>
              <a:t>I</a:t>
            </a:r>
            <a:r>
              <a:rPr lang="en-US" sz="1900" dirty="0" smtClean="0"/>
              <a:t>ce</a:t>
            </a:r>
          </a:p>
          <a:p>
            <a:pPr marL="342900" indent="-342900"/>
            <a:r>
              <a:rPr lang="en-US" sz="1900" dirty="0" smtClean="0"/>
              <a:t>Light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Satan</a:t>
            </a:r>
          </a:p>
          <a:p>
            <a:r>
              <a:rPr lang="en-US" dirty="0" smtClean="0"/>
              <a:t>Adam and Eve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Motifs and Symbols</a:t>
            </a:r>
            <a:br>
              <a:rPr lang="en-US" dirty="0" smtClean="0">
                <a:latin typeface="Algerian" pitchFamily="82" charset="0"/>
              </a:rPr>
            </a:b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Motifs: objects, events, that reoccur throughout the story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u="sng" dirty="0" smtClean="0"/>
              <a:t>Nature</a:t>
            </a:r>
            <a:endParaRPr lang="en-US" u="sn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u="sng" dirty="0" smtClean="0"/>
              <a:t>Biblical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81000" y="2743200"/>
            <a:ext cx="4191000" cy="3886200"/>
          </a:xfrm>
        </p:spPr>
        <p:txBody>
          <a:bodyPr/>
          <a:lstStyle/>
          <a:p>
            <a:pPr lvl="1"/>
            <a:r>
              <a:rPr lang="en-US" sz="1900" dirty="0"/>
              <a:t>The monster discovers power of </a:t>
            </a:r>
            <a:r>
              <a:rPr lang="en-US" sz="1900" dirty="0" smtClean="0"/>
              <a:t>fire</a:t>
            </a:r>
          </a:p>
          <a:p>
            <a:pPr marL="514350" lvl="1" indent="0">
              <a:buNone/>
            </a:pPr>
            <a:endParaRPr lang="en-US" sz="1900" dirty="0"/>
          </a:p>
          <a:p>
            <a:pPr lvl="1"/>
            <a:r>
              <a:rPr lang="en-US" sz="1900" dirty="0"/>
              <a:t>A reference to Greek myth of </a:t>
            </a:r>
            <a:r>
              <a:rPr lang="en-US" sz="1900" dirty="0" smtClean="0"/>
              <a:t>Prometheus</a:t>
            </a:r>
          </a:p>
          <a:p>
            <a:pPr marL="514350" lvl="1" indent="0">
              <a:buNone/>
            </a:pPr>
            <a:endParaRPr lang="en-US" sz="1900" dirty="0"/>
          </a:p>
          <a:p>
            <a:pPr lvl="1"/>
            <a:r>
              <a:rPr lang="en-US" sz="1900" dirty="0"/>
              <a:t>Monster burns to death at end of </a:t>
            </a:r>
            <a:r>
              <a:rPr lang="en-US" sz="1900" dirty="0" smtClean="0"/>
              <a:t>story</a:t>
            </a:r>
            <a:endParaRPr lang="en-US" sz="1900" dirty="0"/>
          </a:p>
          <a:p>
            <a:pPr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3886200" y="2743200"/>
            <a:ext cx="4572000" cy="3505200"/>
          </a:xfrm>
        </p:spPr>
        <p:txBody>
          <a:bodyPr/>
          <a:lstStyle/>
          <a:p>
            <a:pPr lvl="1"/>
            <a:r>
              <a:rPr lang="en-US" sz="1900" dirty="0"/>
              <a:t>Wants to discover new </a:t>
            </a:r>
            <a:r>
              <a:rPr lang="en-US" sz="1900" dirty="0" smtClean="0"/>
              <a:t>route</a:t>
            </a:r>
          </a:p>
          <a:p>
            <a:pPr lvl="1"/>
            <a:endParaRPr lang="en-US" sz="1900" dirty="0"/>
          </a:p>
          <a:p>
            <a:pPr lvl="1"/>
            <a:r>
              <a:rPr lang="en-US" sz="1900" dirty="0" smtClean="0"/>
              <a:t>Captain </a:t>
            </a:r>
            <a:r>
              <a:rPr lang="en-US" sz="1900" dirty="0"/>
              <a:t>Walton explores the arctic </a:t>
            </a:r>
            <a:r>
              <a:rPr lang="en-US" sz="1900" dirty="0" smtClean="0"/>
              <a:t>circle</a:t>
            </a:r>
          </a:p>
          <a:p>
            <a:pPr marL="514350" lvl="1" indent="0">
              <a:buNone/>
            </a:pPr>
            <a:endParaRPr lang="en-US" sz="1900" dirty="0"/>
          </a:p>
          <a:p>
            <a:pPr lvl="1"/>
            <a:r>
              <a:rPr lang="en-US" sz="1900" dirty="0"/>
              <a:t>Ice almost crushes Walton’s </a:t>
            </a:r>
            <a:r>
              <a:rPr lang="en-US" sz="1900" dirty="0" smtClean="0"/>
              <a:t>ship</a:t>
            </a:r>
            <a:endParaRPr lang="en-US" sz="1900" dirty="0"/>
          </a:p>
          <a:p>
            <a:pPr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&amp; ice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FIRE = Knowledge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ICE = Discovery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63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990600"/>
            <a:ext cx="6400800" cy="6858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lgerian" pitchFamily="82" charset="0"/>
              </a:rPr>
              <a:t>light</a:t>
            </a:r>
            <a:endParaRPr lang="en-US" sz="4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72400" cy="4114800"/>
          </a:xfrm>
        </p:spPr>
        <p:txBody>
          <a:bodyPr>
            <a:normAutofit lnSpcReduction="10000"/>
          </a:bodyPr>
          <a:lstStyle/>
          <a:p>
            <a:pPr marL="514350" lvl="1" indent="0" algn="ctr">
              <a:buNone/>
            </a:pPr>
            <a:r>
              <a:rPr lang="en-US" sz="2000" b="1" dirty="0" smtClean="0"/>
              <a:t>Equals knowledge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Captain </a:t>
            </a:r>
            <a:r>
              <a:rPr lang="en-US" sz="2000" dirty="0"/>
              <a:t>Walton pursues “Country of eternal light.”…“where the sun is always visible</a:t>
            </a:r>
            <a:r>
              <a:rPr lang="en-US" sz="2000" dirty="0" smtClean="0"/>
              <a:t>.”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natural world is a place of dark secrets, hidden passages, and unknown mechanisms; the goal of the scientist is then to reach </a:t>
            </a:r>
            <a:r>
              <a:rPr lang="en-US" sz="2000" dirty="0" smtClean="0"/>
              <a:t>light.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Victor's </a:t>
            </a:r>
            <a:r>
              <a:rPr lang="en-US" sz="2000" dirty="0"/>
              <a:t>interest in "real" science dates from the moment he sees lightening destroy a </a:t>
            </a:r>
            <a:r>
              <a:rPr lang="en-US" sz="2000" dirty="0" smtClean="0"/>
              <a:t>tree.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light of science is good until you get too close—or pursue it too far. </a:t>
            </a:r>
          </a:p>
          <a:p>
            <a:pPr lvl="1"/>
            <a:endParaRPr lang="en-US" sz="2000" dirty="0" smtClean="0"/>
          </a:p>
          <a:p>
            <a:pPr marL="514350" lvl="1" indent="0">
              <a:buNone/>
            </a:pP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Satan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467600" cy="3810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The most arrogant and favored of all angels, as the story goes…</a:t>
            </a:r>
          </a:p>
          <a:p>
            <a:pPr lvl="1"/>
            <a:r>
              <a:rPr lang="en-US" sz="2400" dirty="0" smtClean="0"/>
              <a:t>Lost favor with God/Creator</a:t>
            </a:r>
          </a:p>
          <a:p>
            <a:pPr lvl="1"/>
            <a:r>
              <a:rPr lang="en-US" sz="2400" dirty="0" smtClean="0"/>
              <a:t>Damned to Hell  </a:t>
            </a:r>
          </a:p>
          <a:p>
            <a:pPr lvl="1"/>
            <a:r>
              <a:rPr lang="en-US" sz="2400" dirty="0" smtClean="0"/>
              <a:t>“…would rather reign in hell than serve in heaven…”</a:t>
            </a:r>
          </a:p>
          <a:p>
            <a:pPr marL="514350" lvl="1" indent="0">
              <a:buNone/>
            </a:pPr>
            <a:endParaRPr lang="en-US" sz="2400" dirty="0" smtClean="0"/>
          </a:p>
          <a:p>
            <a:pPr marL="514350" lvl="1" indent="0">
              <a:buNone/>
            </a:pPr>
            <a:r>
              <a:rPr lang="en-US" sz="2400" dirty="0" smtClean="0"/>
              <a:t>Monster identifies with Satan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Adam &amp; eve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239000" cy="34290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</a:pPr>
            <a:r>
              <a:rPr lang="en-US" sz="2400" dirty="0" smtClean="0"/>
              <a:t>The first man, created in his image, the first woman created from his—Adam’s rib…</a:t>
            </a:r>
          </a:p>
          <a:p>
            <a:pPr lvl="1"/>
            <a:r>
              <a:rPr lang="en-US" sz="2400" dirty="0" smtClean="0"/>
              <a:t>Temptation</a:t>
            </a:r>
          </a:p>
          <a:p>
            <a:pPr lvl="1"/>
            <a:r>
              <a:rPr lang="en-US" sz="2400" dirty="0" smtClean="0"/>
              <a:t>Lose favor with God</a:t>
            </a:r>
          </a:p>
          <a:p>
            <a:pPr marL="514350" lvl="1" indent="0">
              <a:buNone/>
            </a:pPr>
            <a:endParaRPr lang="en-US" sz="2400" dirty="0"/>
          </a:p>
          <a:p>
            <a:pPr marL="514350" lvl="1" indent="0">
              <a:buNone/>
            </a:pPr>
            <a:r>
              <a:rPr lang="en-US" sz="2400" dirty="0" smtClean="0"/>
              <a:t>Monster identifies with Adam and Eve…he loses favor with his creator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LITERARY ALLUSIONs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8001000" cy="4343400"/>
          </a:xfrm>
        </p:spPr>
        <p:txBody>
          <a:bodyPr>
            <a:norm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dirty="0" smtClean="0">
                <a:latin typeface="+mj-lt"/>
              </a:rPr>
              <a:t>A literary allusion is a writer’s comparison of his or her characters to characters in other well-known works of literature.</a:t>
            </a:r>
          </a:p>
          <a:p>
            <a:pPr indent="0">
              <a:lnSpc>
                <a:spcPct val="100000"/>
              </a:lnSpc>
              <a:buNone/>
            </a:pPr>
            <a:endParaRPr lang="en-US" sz="2400" dirty="0" smtClean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/>
              <a:t>The value of an allusion lies in its ability to garner much information in only a title or character name.</a:t>
            </a:r>
          </a:p>
          <a:p>
            <a:pPr indent="0">
              <a:lnSpc>
                <a:spcPct val="100000"/>
              </a:lnSpc>
              <a:buNone/>
            </a:pPr>
            <a:endParaRPr lang="en-US" sz="2400" dirty="0" smtClean="0"/>
          </a:p>
          <a:p>
            <a:pPr>
              <a:lnSpc>
                <a:spcPct val="100000"/>
              </a:lnSpc>
            </a:pPr>
            <a:r>
              <a:rPr lang="en-US" sz="2400" dirty="0" smtClean="0"/>
              <a:t>By alluding to a work with which everyone is familiar, all of the connotations of the one work are transferred to the new one.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7818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J. Milton’s </a:t>
            </a:r>
            <a:br>
              <a:rPr lang="en-US" dirty="0" smtClean="0"/>
            </a:br>
            <a:r>
              <a:rPr lang="en-US" i="1" dirty="0" smtClean="0"/>
              <a:t>paradise lost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077200" cy="40386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2000" dirty="0" smtClean="0"/>
              <a:t>An </a:t>
            </a:r>
            <a:r>
              <a:rPr lang="en-US" sz="2000" dirty="0"/>
              <a:t>epic poem in blank verse by the 17th-century English poet John Milton. It was originally published in 1667 (though written nearly ten years earlier) in ten books, with a total of over ten thousand individual lines of </a:t>
            </a:r>
            <a:r>
              <a:rPr lang="en-US" sz="2000" dirty="0" smtClean="0"/>
              <a:t>verse.</a:t>
            </a:r>
          </a:p>
          <a:p>
            <a:pPr indent="0">
              <a:lnSpc>
                <a:spcPct val="100000"/>
              </a:lnSpc>
              <a:buNone/>
            </a:pPr>
            <a:endParaRPr lang="en-US" sz="2000" dirty="0" smtClean="0"/>
          </a:p>
          <a:p>
            <a:pPr marL="285750" indent="-285750">
              <a:lnSpc>
                <a:spcPct val="100000"/>
              </a:lnSpc>
            </a:pPr>
            <a:r>
              <a:rPr lang="en-US" sz="2000" dirty="0" smtClean="0"/>
              <a:t>The </a:t>
            </a:r>
            <a:r>
              <a:rPr lang="en-US" sz="2000" dirty="0"/>
              <a:t>Christian story of the Fall of Man: the temptation of Adam and </a:t>
            </a:r>
            <a:r>
              <a:rPr lang="en-US" sz="2000" dirty="0" smtClean="0"/>
              <a:t>Eve by </a:t>
            </a:r>
            <a:r>
              <a:rPr lang="en-US" sz="2000" dirty="0"/>
              <a:t>the fallen angel Satan and their expulsion from the Garden of Eden. </a:t>
            </a:r>
            <a:endParaRPr lang="en-US" sz="2000" dirty="0" smtClean="0"/>
          </a:p>
          <a:p>
            <a:pPr indent="0">
              <a:lnSpc>
                <a:spcPct val="100000"/>
              </a:lnSpc>
              <a:buNone/>
            </a:pPr>
            <a:endParaRPr lang="en-US" sz="2000" dirty="0" smtClean="0"/>
          </a:p>
          <a:p>
            <a:pPr marL="285750" indent="-285750">
              <a:lnSpc>
                <a:spcPct val="100000"/>
              </a:lnSpc>
            </a:pPr>
            <a:r>
              <a:rPr lang="en-US" sz="2000" dirty="0" smtClean="0"/>
              <a:t>Milton's </a:t>
            </a:r>
            <a:r>
              <a:rPr lang="en-US" sz="2000" dirty="0"/>
              <a:t>purpose, stated in Book I, is to "justify the ways of God to men</a:t>
            </a:r>
            <a:r>
              <a:rPr lang="en-US" sz="2000" dirty="0" smtClean="0"/>
              <a:t>" </a:t>
            </a:r>
            <a:r>
              <a:rPr lang="en-US" sz="2000" dirty="0"/>
              <a:t>and elucidate the conflict between God's eternal foresight and </a:t>
            </a:r>
            <a:r>
              <a:rPr lang="en-US" sz="2000" b="1" dirty="0"/>
              <a:t>free will. </a:t>
            </a:r>
          </a:p>
        </p:txBody>
      </p:sp>
    </p:spTree>
    <p:extLst>
      <p:ext uri="{BB962C8B-B14F-4D97-AF65-F5344CB8AC3E}">
        <p14:creationId xmlns:p14="http://schemas.microsoft.com/office/powerpoint/2010/main" val="2651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6713</TotalTime>
  <Words>845</Words>
  <Application>Microsoft Office PowerPoint</Application>
  <PresentationFormat>On-screen Show (4:3)</PresentationFormat>
  <Paragraphs>148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Algerian</vt:lpstr>
      <vt:lpstr>Andalus</vt:lpstr>
      <vt:lpstr>Arial</vt:lpstr>
      <vt:lpstr>Calibri</vt:lpstr>
      <vt:lpstr>Garamond</vt:lpstr>
      <vt:lpstr>Wingdings</vt:lpstr>
      <vt:lpstr>Couture</vt:lpstr>
      <vt:lpstr>PowerPoint Presentation</vt:lpstr>
      <vt:lpstr> major characters</vt:lpstr>
      <vt:lpstr>Motifs and Symbols Motifs: objects, events, that reoccur throughout the story</vt:lpstr>
      <vt:lpstr>Fire &amp; ice</vt:lpstr>
      <vt:lpstr>light</vt:lpstr>
      <vt:lpstr>Satan</vt:lpstr>
      <vt:lpstr>Adam &amp; eve</vt:lpstr>
      <vt:lpstr>LITERARY ALLUSIONs</vt:lpstr>
      <vt:lpstr>J. Milton’s  paradise lost</vt:lpstr>
      <vt:lpstr>Paradise lost</vt:lpstr>
      <vt:lpstr>The modern Prometheus</vt:lpstr>
      <vt:lpstr>Tabula rasa</vt:lpstr>
      <vt:lpstr>UNIVERSAL Theme</vt:lpstr>
      <vt:lpstr>Gothic/Romantic style</vt:lpstr>
      <vt:lpstr>Romantic Literary Style</vt:lpstr>
      <vt:lpstr>Romantic Literary Style</vt:lpstr>
      <vt:lpstr>Gothic style</vt:lpstr>
      <vt:lpstr>Gothic style</vt:lpstr>
      <vt:lpstr>Plot events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Frankenstein</dc:title>
  <dc:creator>steve</dc:creator>
  <cp:lastModifiedBy>Michelle Clark-Cadwell</cp:lastModifiedBy>
  <cp:revision>35</cp:revision>
  <dcterms:created xsi:type="dcterms:W3CDTF">2009-10-15T03:35:35Z</dcterms:created>
  <dcterms:modified xsi:type="dcterms:W3CDTF">2016-09-08T23:38:15Z</dcterms:modified>
</cp:coreProperties>
</file>